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7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Confidential"/>
          <p:cNvSpPr txBox="1"/>
          <p:nvPr/>
        </p:nvSpPr>
        <p:spPr>
          <a:xfrm>
            <a:off x="21530005" y="13028117"/>
            <a:ext cx="174559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Confidential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6.tif"/><Relationship Id="rId4" Type="http://schemas.openxmlformats.org/officeDocument/2006/relationships/image" Target="../media/image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rxiv.org/pdf/2109.09484.pdf" TargetMode="External"/><Relationship Id="rId3" Type="http://schemas.openxmlformats.org/officeDocument/2006/relationships/hyperlink" Target="https://www.hindawi.com/journals/mpe/2022/5880959/fig2/" TargetMode="External"/><Relationship Id="rId4" Type="http://schemas.openxmlformats.org/officeDocument/2006/relationships/hyperlink" Target="https://arxiv.org/pdf/2201.03545.pdf" TargetMode="External"/><Relationship Id="rId5" Type="http://schemas.openxmlformats.org/officeDocument/2006/relationships/hyperlink" Target="https://www.researchgate.net/publication/342541335_Remote_Sensing_Image_Scene_Classification_Meets_Deep_Learning_Challenges_Methods_Benchmarks_and_Opportunities" TargetMode="External"/><Relationship Id="rId6" Type="http://schemas.openxmlformats.org/officeDocument/2006/relationships/hyperlink" Target="http://vision.stanford.edu/cs598_spring07/papers/Lecun98.pdf" TargetMode="External"/><Relationship Id="rId7" Type="http://schemas.openxmlformats.org/officeDocument/2006/relationships/hyperlink" Target="https://www.researchgate.net/publication/319463676_EuroSAT_A_Novel_Dataset_and_Deep_Learning_Benchmark_for_Land_Use_and_Land_Cover_Classification" TargetMode="External"/><Relationship Id="rId8" Type="http://schemas.openxmlformats.org/officeDocument/2006/relationships/hyperlink" Target="https://arxiv.org/pdf/2101.10657.pdf" TargetMode="External"/><Relationship Id="rId9" Type="http://schemas.openxmlformats.org/officeDocument/2006/relationships/hyperlink" Target="https://arxiv.org/pdf/1905.13311.pdf" TargetMode="External"/><Relationship Id="rId10" Type="http://schemas.openxmlformats.org/officeDocument/2006/relationships/hyperlink" Target="http://ursula.chem.yale.edu/~batista/classes/CHEM584/vic_hqcnn.pdf" TargetMode="External"/><Relationship Id="rId11" Type="http://schemas.openxmlformats.org/officeDocument/2006/relationships/hyperlink" Target="https://arxiv.org/pdf/1905.10876.pdf" TargetMode="External"/><Relationship Id="rId12" Type="http://schemas.openxmlformats.org/officeDocument/2006/relationships/hyperlink" Target="https://arxiv.org/pdf/1811.11184.pdf" TargetMode="External"/><Relationship Id="rId13" Type="http://schemas.openxmlformats.org/officeDocument/2006/relationships/hyperlink" Target="https://github.com/ESA-PhiLab/QNN4EO" TargetMode="External"/><Relationship Id="rId14" Type="http://schemas.openxmlformats.org/officeDocument/2006/relationships/hyperlink" Target="https://github.com/phelber/EuroSAT" TargetMode="External"/><Relationship Id="rId15" Type="http://schemas.openxmlformats.org/officeDocument/2006/relationships/image" Target="../media/image13.tif"/><Relationship Id="rId16" Type="http://schemas.openxmlformats.org/officeDocument/2006/relationships/image" Target="../media/image14.tif"/><Relationship Id="rId17" Type="http://schemas.openxmlformats.org/officeDocument/2006/relationships/image" Target="../media/image15.tif"/><Relationship Id="rId18" Type="http://schemas.openxmlformats.org/officeDocument/2006/relationships/image" Target="../media/image16.tif"/><Relationship Id="rId19" Type="http://schemas.openxmlformats.org/officeDocument/2006/relationships/image" Target="../media/image17.tif"/><Relationship Id="rId20" Type="http://schemas.openxmlformats.org/officeDocument/2006/relationships/image" Target="../media/image18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VADHRI VENKATA RATNAM"/>
          <p:cNvSpPr txBox="1"/>
          <p:nvPr>
            <p:ph type="body" idx="21"/>
          </p:nvPr>
        </p:nvSpPr>
        <p:spPr>
          <a:xfrm>
            <a:off x="1206499" y="12267380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/>
            </a:lvl1pPr>
          </a:lstStyle>
          <a:p>
            <a:pPr/>
            <a:r>
              <a:t>VADHRI VENKATA RATNAM</a:t>
            </a:r>
          </a:p>
        </p:txBody>
      </p:sp>
      <p:sp>
        <p:nvSpPr>
          <p:cNvPr id="153" name="Hybrid Quantum Neural Networks for Remote Sensing Imagery Classification"/>
          <p:cNvSpPr txBox="1"/>
          <p:nvPr>
            <p:ph type="ctrTitle"/>
          </p:nvPr>
        </p:nvSpPr>
        <p:spPr>
          <a:xfrm>
            <a:off x="1206498" y="5905500"/>
            <a:ext cx="21971004" cy="1290236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0" spc="0" sz="43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Hybrid Quantum Neural Networks for Remote Sensing Imagery Classification</a:t>
            </a:r>
          </a:p>
        </p:txBody>
      </p:sp>
      <p:sp>
        <p:nvSpPr>
          <p:cNvPr id="154" name="Project presentation"/>
          <p:cNvSpPr txBox="1"/>
          <p:nvPr>
            <p:ph type="subTitle" sz="quarter" idx="1"/>
          </p:nvPr>
        </p:nvSpPr>
        <p:spPr>
          <a:xfrm>
            <a:off x="1206500" y="7358830"/>
            <a:ext cx="21971000" cy="1905001"/>
          </a:xfrm>
          <a:prstGeom prst="rect">
            <a:avLst/>
          </a:prstGeom>
        </p:spPr>
        <p:txBody>
          <a:bodyPr/>
          <a:lstStyle>
            <a:lvl1pPr>
              <a:defRPr b="0" sz="2800"/>
            </a:lvl1pPr>
          </a:lstStyle>
          <a:p>
            <a:pPr/>
            <a:r>
              <a:t>Project presentation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100" y="666750"/>
            <a:ext cx="190500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QCML"/>
          <p:cNvSpPr txBox="1"/>
          <p:nvPr/>
        </p:nvSpPr>
        <p:spPr>
          <a:xfrm>
            <a:off x="1446987" y="2664307"/>
            <a:ext cx="1119226" cy="462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/>
              <a:t>QCML</a:t>
            </a:r>
            <a:r>
              <a:t> </a:t>
            </a:r>
          </a:p>
        </p:txBody>
      </p:sp>
      <p:sp>
        <p:nvSpPr>
          <p:cNvPr id="157" name="July 2023"/>
          <p:cNvSpPr txBox="1"/>
          <p:nvPr/>
        </p:nvSpPr>
        <p:spPr>
          <a:xfrm>
            <a:off x="1205382" y="12736017"/>
            <a:ext cx="142463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July 2023</a:t>
            </a:r>
          </a:p>
        </p:txBody>
      </p:sp>
      <p:sp>
        <p:nvSpPr>
          <p:cNvPr id="15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lassical CNN"/>
          <p:cNvSpPr txBox="1"/>
          <p:nvPr>
            <p:ph type="title"/>
          </p:nvPr>
        </p:nvSpPr>
        <p:spPr>
          <a:xfrm>
            <a:off x="292100" y="190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Classical CNN</a:t>
            </a:r>
          </a:p>
        </p:txBody>
      </p:sp>
      <p:sp>
        <p:nvSpPr>
          <p:cNvPr id="204" name="EuroSAT - Modified LeNet-5 ( 27k images; multi-class (10) classification )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EuroSAT - Modified LeNet-5 ( 27k images; multi-class (10) classification )</a:t>
            </a:r>
          </a:p>
        </p:txBody>
      </p:sp>
      <p:sp>
        <p:nvSpPr>
          <p:cNvPr id="2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9543" y="1062800"/>
            <a:ext cx="6633669" cy="7387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4220" y="8812614"/>
            <a:ext cx="6901105" cy="4369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6979" y="2391523"/>
            <a:ext cx="10157662" cy="98705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Eurosat_multi_class_classification_classical.ipynb"/>
          <p:cNvSpPr txBox="1"/>
          <p:nvPr/>
        </p:nvSpPr>
        <p:spPr>
          <a:xfrm>
            <a:off x="181709" y="13037769"/>
            <a:ext cx="738621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Eurosat_multi_class_classification_classical.ipynb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lassical CNN"/>
          <p:cNvSpPr txBox="1"/>
          <p:nvPr>
            <p:ph type="title"/>
          </p:nvPr>
        </p:nvSpPr>
        <p:spPr>
          <a:xfrm>
            <a:off x="292100" y="190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Classical CNN</a:t>
            </a:r>
          </a:p>
        </p:txBody>
      </p:sp>
      <p:sp>
        <p:nvSpPr>
          <p:cNvPr id="212" name="EuroSAT - Modified LeNet-5 ( 5.5k images; binary classification )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EuroSAT - Modified LeNet-5 ( 5.5k images; binary classification )</a:t>
            </a:r>
          </a:p>
        </p:txBody>
      </p:sp>
      <p:sp>
        <p:nvSpPr>
          <p:cNvPr id="21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Eurosat_binary_classification_classical.ipynb"/>
          <p:cNvSpPr txBox="1"/>
          <p:nvPr/>
        </p:nvSpPr>
        <p:spPr>
          <a:xfrm>
            <a:off x="384041" y="13028117"/>
            <a:ext cx="665378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Eurosat_binary_classification_classical.ipynb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168" y="2622590"/>
            <a:ext cx="9078571" cy="9408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04691" y="624920"/>
            <a:ext cx="8207037" cy="9139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06213" y="10024283"/>
            <a:ext cx="5487584" cy="3474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Quantum 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Quantum hybrid CNN</a:t>
            </a:r>
          </a:p>
        </p:txBody>
      </p:sp>
      <p:sp>
        <p:nvSpPr>
          <p:cNvPr id="220" name="Some approaches"/>
          <p:cNvSpPr txBox="1"/>
          <p:nvPr>
            <p:ph type="body" idx="21"/>
          </p:nvPr>
        </p:nvSpPr>
        <p:spPr>
          <a:xfrm>
            <a:off x="495300" y="133005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Some approaches</a:t>
            </a:r>
          </a:p>
        </p:txBody>
      </p:sp>
      <p:sp>
        <p:nvSpPr>
          <p:cNvPr id="22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743" y="2678576"/>
            <a:ext cx="13662594" cy="4325174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Accelerate feature extraction compared with its classical counterpart and handle multicategory classification tasks with reduced quantum resources"/>
          <p:cNvSpPr txBox="1"/>
          <p:nvPr/>
        </p:nvSpPr>
        <p:spPr>
          <a:xfrm>
            <a:off x="530213" y="2037661"/>
            <a:ext cx="208378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Accelerate feature extraction compared with its classical counterpart and handle multicategory classification tasks with reduced quantum resources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0246" y="7725545"/>
            <a:ext cx="10885199" cy="525329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ntroduce a hidden quantum layer into the quantum neural network to use the quantum circuit for refining the model."/>
          <p:cNvSpPr txBox="1"/>
          <p:nvPr/>
        </p:nvSpPr>
        <p:spPr>
          <a:xfrm>
            <a:off x="497570" y="7417489"/>
            <a:ext cx="167779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Introduce a hidden quantum layer into the quantum neural network to use the quantum circuit for refining the model. 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6022" y="8615328"/>
            <a:ext cx="8684314" cy="347372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Problem statement"/>
          <p:cNvSpPr txBox="1"/>
          <p:nvPr/>
        </p:nvSpPr>
        <p:spPr>
          <a:xfrm>
            <a:off x="20960333" y="267214"/>
            <a:ext cx="288493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Problem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Hybrid binary classifier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binary classifier</a:t>
            </a:r>
          </a:p>
        </p:txBody>
      </p:sp>
      <p:sp>
        <p:nvSpPr>
          <p:cNvPr id="230" name="L (classical); R (hybrid)"/>
          <p:cNvSpPr txBox="1"/>
          <p:nvPr>
            <p:ph type="body" idx="21"/>
          </p:nvPr>
        </p:nvSpPr>
        <p:spPr>
          <a:xfrm>
            <a:off x="495300" y="133005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L (classical); R (hybrid)</a:t>
            </a:r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297" y="2049889"/>
            <a:ext cx="8949817" cy="599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4966" y="8075491"/>
            <a:ext cx="6540501" cy="530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92779" y="1890645"/>
            <a:ext cx="9204639" cy="5995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37539" y="8075491"/>
            <a:ext cx="6054741" cy="530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urosat-hybrid-binary-classifier.ipynb"/>
          <p:cNvSpPr txBox="1"/>
          <p:nvPr/>
        </p:nvSpPr>
        <p:spPr>
          <a:xfrm>
            <a:off x="18854016" y="317731"/>
            <a:ext cx="51950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Eurosat-hybrid-binary-classifier.ipynb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239" name="Hidden layer"/>
          <p:cNvSpPr txBox="1"/>
          <p:nvPr>
            <p:ph type="body" idx="21"/>
          </p:nvPr>
        </p:nvSpPr>
        <p:spPr>
          <a:xfrm>
            <a:off x="495300" y="133005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Hidden layer</a:t>
            </a:r>
          </a:p>
        </p:txBody>
      </p:sp>
      <p:sp>
        <p:nvSpPr>
          <p:cNvPr id="2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544" y="2163131"/>
            <a:ext cx="7137401" cy="7137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A parametrised quantum circuit is typically used as a hidden layer for the neural network.…"/>
          <p:cNvSpPr txBox="1"/>
          <p:nvPr/>
        </p:nvSpPr>
        <p:spPr>
          <a:xfrm>
            <a:off x="9021882" y="2047152"/>
            <a:ext cx="1503032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52400" indent="-152400" algn="l" defTabSz="457200">
              <a:lnSpc>
                <a:spcPct val="150000"/>
              </a:lnSpc>
              <a:buSzPct val="123000"/>
              <a:buChar char="•"/>
              <a:defRPr sz="2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A parametrised quantum circuit is typically used as a hidden layer for the neural network.</a:t>
            </a:r>
          </a:p>
          <a:p>
            <a:pPr marL="152400" indent="-152400" algn="l" defTabSz="457200">
              <a:lnSpc>
                <a:spcPct val="150000"/>
              </a:lnSpc>
              <a:buSzPct val="123000"/>
              <a:buChar char="•"/>
              <a:defRPr sz="2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Expressibility of the circuit plays a role in efficiency.</a:t>
            </a:r>
          </a:p>
          <a:p>
            <a:pPr marL="152400" indent="-152400" algn="l" defTabSz="457200">
              <a:lnSpc>
                <a:spcPct val="150000"/>
              </a:lnSpc>
              <a:buSzPct val="123000"/>
              <a:buChar char="•"/>
              <a:defRPr sz="2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Higher dimensional quantum representation of classical data in the creation of the hybrid model</a:t>
            </a:r>
          </a:p>
          <a:p>
            <a:pPr marL="152400" indent="-152400" algn="l" defTabSz="457200">
              <a:lnSpc>
                <a:spcPct val="150000"/>
              </a:lnSpc>
              <a:buSzPct val="123000"/>
              <a:buChar char="•"/>
              <a:defRPr sz="2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Inputs for the circuit are classically derived in the layer before, in the diagram, h1, h2</a:t>
            </a:r>
          </a:p>
          <a:p>
            <a:pPr marL="152400" indent="-152400" algn="l" defTabSz="457200">
              <a:lnSpc>
                <a:spcPct val="150000"/>
              </a:lnSpc>
              <a:buSzPct val="123000"/>
              <a:buChar char="•"/>
              <a:defRPr sz="2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Embed quantum circuit into gradient calculation for optimisation.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9338" y="10042382"/>
            <a:ext cx="5616549" cy="2643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24255" y="5694655"/>
            <a:ext cx="12730290" cy="634382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f [1]"/>
          <p:cNvSpPr txBox="1"/>
          <p:nvPr/>
        </p:nvSpPr>
        <p:spPr>
          <a:xfrm>
            <a:off x="267461" y="13028117"/>
            <a:ext cx="98907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Ref [1]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248" name="Bellman Quantum circuit"/>
          <p:cNvSpPr txBox="1"/>
          <p:nvPr>
            <p:ph type="body" idx="21"/>
          </p:nvPr>
        </p:nvSpPr>
        <p:spPr>
          <a:xfrm>
            <a:off x="515710" y="2228129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Bellman Quantum circuit</a:t>
            </a:r>
          </a:p>
        </p:txBody>
      </p:sp>
      <p:sp>
        <p:nvSpPr>
          <p:cNvPr id="2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13" y="3748241"/>
            <a:ext cx="11973690" cy="37398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al-amplitudes - Quantum circuit"/>
          <p:cNvSpPr txBox="1"/>
          <p:nvPr/>
        </p:nvSpPr>
        <p:spPr>
          <a:xfrm>
            <a:off x="515710" y="7603934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Real-amplitudes - Quantum circuit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631" y="9388958"/>
            <a:ext cx="12625875" cy="373986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Input parameters : 4…"/>
          <p:cNvSpPr txBox="1"/>
          <p:nvPr/>
        </p:nvSpPr>
        <p:spPr>
          <a:xfrm>
            <a:off x="832853" y="2973345"/>
            <a:ext cx="2948941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Input parameters : 4 </a:t>
            </a:r>
          </a:p>
          <a:p>
            <a:pPr algn="l"/>
            <a:r>
              <a:t>Output states : 16</a:t>
            </a:r>
          </a:p>
        </p:txBody>
      </p:sp>
      <p:sp>
        <p:nvSpPr>
          <p:cNvPr id="254" name="Input parameters : 8…"/>
          <p:cNvSpPr txBox="1"/>
          <p:nvPr/>
        </p:nvSpPr>
        <p:spPr>
          <a:xfrm>
            <a:off x="832853" y="8325488"/>
            <a:ext cx="2948941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Input parameters : 8 </a:t>
            </a:r>
          </a:p>
          <a:p>
            <a:pPr algn="l"/>
            <a:r>
              <a:t>Output states : 16</a:t>
            </a:r>
          </a:p>
        </p:txBody>
      </p:sp>
      <p:sp>
        <p:nvSpPr>
          <p:cNvPr id="255" name="Quantum circuits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Quantum circuits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58269" y="2469095"/>
            <a:ext cx="7155296" cy="8777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259" name="Expressibility"/>
          <p:cNvSpPr txBox="1"/>
          <p:nvPr>
            <p:ph type="body" idx="21"/>
          </p:nvPr>
        </p:nvSpPr>
        <p:spPr>
          <a:xfrm>
            <a:off x="495300" y="133005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Expressibility</a:t>
            </a:r>
          </a:p>
        </p:txBody>
      </p:sp>
      <p:sp>
        <p:nvSpPr>
          <p:cNvPr id="2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" name="Expressibility.ipynb"/>
          <p:cNvSpPr txBox="1"/>
          <p:nvPr/>
        </p:nvSpPr>
        <p:spPr>
          <a:xfrm>
            <a:off x="302247" y="12810972"/>
            <a:ext cx="289560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Expressibility.ipynb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2469687" y="3061069"/>
            <a:ext cx="17759404" cy="4117348"/>
            <a:chOff x="0" y="0"/>
            <a:chExt cx="17759402" cy="4117347"/>
          </a:xfrm>
        </p:grpSpPr>
        <p:pic>
          <p:nvPicPr>
            <p:cNvPr id="2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4146"/>
              <a:ext cx="5315305" cy="4013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90154" y="0"/>
              <a:ext cx="5402761" cy="4013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269188" y="0"/>
              <a:ext cx="5490215" cy="4013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KL 4.317"/>
          <p:cNvSpPr txBox="1"/>
          <p:nvPr/>
        </p:nvSpPr>
        <p:spPr>
          <a:xfrm>
            <a:off x="4713656" y="7279574"/>
            <a:ext cx="968351" cy="345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457200">
              <a:defRPr sz="14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 KL 4.317</a:t>
            </a:r>
          </a:p>
        </p:txBody>
      </p:sp>
      <p:sp>
        <p:nvSpPr>
          <p:cNvPr id="267" name="KL 0.215"/>
          <p:cNvSpPr txBox="1"/>
          <p:nvPr/>
        </p:nvSpPr>
        <p:spPr>
          <a:xfrm>
            <a:off x="10952645" y="7279574"/>
            <a:ext cx="968351" cy="345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457200">
              <a:defRPr sz="14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 KL 0.215</a:t>
            </a:r>
          </a:p>
        </p:txBody>
      </p:sp>
      <p:sp>
        <p:nvSpPr>
          <p:cNvPr id="268" name="KL 0.033"/>
          <p:cNvSpPr txBox="1"/>
          <p:nvPr/>
        </p:nvSpPr>
        <p:spPr>
          <a:xfrm>
            <a:off x="17178025" y="7279574"/>
            <a:ext cx="968351" cy="345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457200">
              <a:defRPr sz="14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 KL 0.033</a:t>
            </a:r>
          </a:p>
        </p:txBody>
      </p:sp>
      <p:sp>
        <p:nvSpPr>
          <p:cNvPr id="269" name="Lower Kullback-Leibler (KL) divergence value corresponds to more favourable expressibility or a greater closeness to Haar random states."/>
          <p:cNvSpPr txBox="1"/>
          <p:nvPr/>
        </p:nvSpPr>
        <p:spPr>
          <a:xfrm>
            <a:off x="599061" y="2058792"/>
            <a:ext cx="2180519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Lower Kullback-Leibler (KL) divergence value corresponds to more favourable expressibility or a greater closeness to Haar random states.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3186" y="7596492"/>
            <a:ext cx="10569071" cy="6004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273" name="Optimization"/>
          <p:cNvSpPr txBox="1"/>
          <p:nvPr>
            <p:ph type="body" idx="21"/>
          </p:nvPr>
        </p:nvSpPr>
        <p:spPr>
          <a:xfrm>
            <a:off x="495300" y="133005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Optimization</a:t>
            </a:r>
          </a:p>
        </p:txBody>
      </p:sp>
      <p:pic>
        <p:nvPicPr>
          <p:cNvPr id="274" name="1__osB82GKHBOT8k1idLqiqA.gif" descr="1__osB82GKHBOT8k1idLqiq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2497" y="2407070"/>
            <a:ext cx="6321565" cy="8428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19" y="5126458"/>
            <a:ext cx="15296635" cy="714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487589" y="2061608"/>
            <a:ext cx="15684831" cy="1201393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The same circuit can be used to compute both the quantum function and the gradient of the quantum function"/>
          <p:cNvSpPr txBox="1"/>
          <p:nvPr/>
        </p:nvSpPr>
        <p:spPr>
          <a:xfrm>
            <a:off x="653136" y="3105197"/>
            <a:ext cx="16374339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The same circuit can be used to compute both the quantum function and the gradient of the quantum function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878" y="3622909"/>
            <a:ext cx="14922320" cy="148459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Ref [11]"/>
          <p:cNvSpPr txBox="1"/>
          <p:nvPr/>
        </p:nvSpPr>
        <p:spPr>
          <a:xfrm>
            <a:off x="305191" y="13028117"/>
            <a:ext cx="115854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Ref [11]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283" name="Bell state - Classifier confusion matrix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Bell state - Classifier confusion matrix</a:t>
            </a:r>
          </a:p>
        </p:txBody>
      </p:sp>
      <p:grpSp>
        <p:nvGrpSpPr>
          <p:cNvPr id="288" name="Group"/>
          <p:cNvGrpSpPr/>
          <p:nvPr/>
        </p:nvGrpSpPr>
        <p:grpSpPr>
          <a:xfrm>
            <a:off x="7027041" y="2832682"/>
            <a:ext cx="16996046" cy="8050636"/>
            <a:chOff x="0" y="0"/>
            <a:chExt cx="16996044" cy="8050634"/>
          </a:xfrm>
        </p:grpSpPr>
        <p:pic>
          <p:nvPicPr>
            <p:cNvPr id="28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71775"/>
              <a:ext cx="7801722" cy="71317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98897" y="0"/>
              <a:ext cx="8697148" cy="75149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Classical"/>
            <p:cNvSpPr txBox="1"/>
            <p:nvPr/>
          </p:nvSpPr>
          <p:spPr>
            <a:xfrm>
              <a:off x="3910828" y="7677419"/>
              <a:ext cx="1156167" cy="37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1800"/>
              </a:lvl1pPr>
            </a:lstStyle>
            <a:p>
              <a:pPr/>
              <a:r>
                <a:t>Classical</a:t>
              </a:r>
            </a:p>
          </p:txBody>
        </p:sp>
        <p:sp>
          <p:nvSpPr>
            <p:cNvPr id="287" name="Bellman"/>
            <p:cNvSpPr txBox="1"/>
            <p:nvPr/>
          </p:nvSpPr>
          <p:spPr>
            <a:xfrm>
              <a:off x="12605759" y="7677419"/>
              <a:ext cx="1220810" cy="37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1800"/>
              </a:lvl1pPr>
            </a:lstStyle>
            <a:p>
              <a:pPr/>
              <a:r>
                <a:t>Bellman</a:t>
              </a:r>
            </a:p>
          </p:txBody>
        </p:sp>
      </p:grpSp>
      <p:sp>
        <p:nvSpPr>
          <p:cNvPr id="289" name="Eurosat_hybrid_multi_class_classifier_bell.ipynb"/>
          <p:cNvSpPr txBox="1"/>
          <p:nvPr/>
        </p:nvSpPr>
        <p:spPr>
          <a:xfrm>
            <a:off x="503429" y="12686696"/>
            <a:ext cx="709330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Eurosat_hybrid_multi_class_classifier_bell.ipynb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5400" y="4300310"/>
            <a:ext cx="5219701" cy="344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294" name="Real Amplitude - Classifier confusion matrix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Real Amplitude - Classifier confusion matrix</a:t>
            </a:r>
          </a:p>
        </p:txBody>
      </p:sp>
      <p:grpSp>
        <p:nvGrpSpPr>
          <p:cNvPr id="299" name="Group"/>
          <p:cNvGrpSpPr/>
          <p:nvPr/>
        </p:nvGrpSpPr>
        <p:grpSpPr>
          <a:xfrm>
            <a:off x="7291316" y="2649723"/>
            <a:ext cx="16830585" cy="7715715"/>
            <a:chOff x="0" y="0"/>
            <a:chExt cx="16830583" cy="7715713"/>
          </a:xfrm>
        </p:grpSpPr>
        <p:pic>
          <p:nvPicPr>
            <p:cNvPr id="29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538235" y="181717"/>
              <a:ext cx="8292349" cy="7150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401589" cy="7259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Bellman"/>
            <p:cNvSpPr txBox="1"/>
            <p:nvPr/>
          </p:nvSpPr>
          <p:spPr>
            <a:xfrm>
              <a:off x="3639600" y="7372586"/>
              <a:ext cx="1122388" cy="343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1800"/>
              </a:lvl1pPr>
            </a:lstStyle>
            <a:p>
              <a:pPr/>
              <a:r>
                <a:t>Bellman</a:t>
              </a:r>
            </a:p>
          </p:txBody>
        </p:sp>
        <p:sp>
          <p:nvSpPr>
            <p:cNvPr id="298" name="RealAmplitude"/>
            <p:cNvSpPr txBox="1"/>
            <p:nvPr/>
          </p:nvSpPr>
          <p:spPr>
            <a:xfrm>
              <a:off x="12123215" y="7372586"/>
              <a:ext cx="1538187" cy="343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1800"/>
              </a:lvl1pPr>
            </a:lstStyle>
            <a:p>
              <a:pPr/>
              <a:r>
                <a:t>RealAmplitude</a:t>
              </a:r>
            </a:p>
          </p:txBody>
        </p:sp>
      </p:grpSp>
      <p:sp>
        <p:nvSpPr>
          <p:cNvPr id="300" name="Eurosat_hybrid_multi_class_classifier_real_amplitudes.ipynb"/>
          <p:cNvSpPr txBox="1"/>
          <p:nvPr/>
        </p:nvSpPr>
        <p:spPr>
          <a:xfrm>
            <a:off x="133807" y="12988466"/>
            <a:ext cx="88763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Eurosat_hybrid_multi_class_classifier_real_amplitudes.ipynb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1214" y="4148364"/>
            <a:ext cx="5524501" cy="337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side"/>
          <p:cNvSpPr txBox="1"/>
          <p:nvPr>
            <p:ph type="title"/>
          </p:nvPr>
        </p:nvSpPr>
        <p:spPr>
          <a:xfrm>
            <a:off x="342900" y="2413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 spc="-110" sz="5500"/>
            </a:lvl1pPr>
          </a:lstStyle>
          <a:p>
            <a:pPr/>
            <a:r>
              <a:t>Inside</a:t>
            </a:r>
          </a:p>
        </p:txBody>
      </p:sp>
      <p:sp>
        <p:nvSpPr>
          <p:cNvPr id="161" name="Remote sensing image classification…"/>
          <p:cNvSpPr txBox="1"/>
          <p:nvPr>
            <p:ph type="body" idx="1"/>
          </p:nvPr>
        </p:nvSpPr>
        <p:spPr>
          <a:xfrm>
            <a:off x="342900" y="16069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Remote sensing image classification</a:t>
            </a:r>
          </a:p>
          <a:p>
            <a:pPr/>
            <a:r>
              <a:t>Datasets</a:t>
            </a:r>
          </a:p>
          <a:p>
            <a:pPr/>
            <a:r>
              <a:t>Classical CNN</a:t>
            </a:r>
          </a:p>
          <a:p>
            <a:pPr/>
            <a:r>
              <a:t>Quantum hybrid CNN</a:t>
            </a:r>
          </a:p>
          <a:p>
            <a:pPr/>
            <a:r>
              <a:t>Submission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ubmissio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b="0" spc="-119" sz="6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Submission</a:t>
            </a:r>
          </a:p>
        </p:txBody>
      </p:sp>
      <p:sp>
        <p:nvSpPr>
          <p:cNvPr id="304" name="Jupyter notebooks with output runs on colab google VMs…"/>
          <p:cNvSpPr txBox="1"/>
          <p:nvPr/>
        </p:nvSpPr>
        <p:spPr>
          <a:xfrm>
            <a:off x="12109631" y="7050700"/>
            <a:ext cx="10404705" cy="290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lnSpc>
                <a:spcPct val="120000"/>
              </a:lnSpc>
              <a:buSzPct val="123000"/>
              <a:buChar char="•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Jupyter notebooks with output runs on colab google VMs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Models output for archival as pt and h5 files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Contains multi class and binary classification 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All files are executed on EuroSAT Rgb dataset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~50 hours of training on V100 GPU colab python backend VMs</a:t>
            </a:r>
          </a:p>
        </p:txBody>
      </p:sp>
      <p:sp>
        <p:nvSpPr>
          <p:cNvPr id="305" name=".…"/>
          <p:cNvSpPr txBox="1"/>
          <p:nvPr/>
        </p:nvSpPr>
        <p:spPr>
          <a:xfrm>
            <a:off x="610749" y="6284673"/>
            <a:ext cx="10358513" cy="745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5230E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34BC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├── </a:t>
            </a:r>
            <a:r>
              <a:t>QML-project.key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README.md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5230E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├── </a:t>
            </a:r>
            <a:r>
              <a:t>all_classes_classification_classical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CNN-all_classes.h5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└── Eurosat_multi_class_classification_classical.ipynb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5230E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├── </a:t>
            </a:r>
            <a:r>
              <a:t>binary-classification-hybrid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Eurosat_hybrid_binary_classifier.ipynb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Eurosat_hybrid_binary_classifier_backup.ipynb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└── model-hybrid-binary-classification.pt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5230E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├── </a:t>
            </a:r>
            <a:r>
              <a:t>binary_classification_classical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CNN-binary_classes_classical.h5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└── Eurosat_binary_classification_classical.ipynb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5230E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└── </a:t>
            </a:r>
            <a:r>
              <a:t>multi-classification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Eurosat_classical_multi_class_classifier.ipynb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Eurosat_hybrid_multi_class_classifier_bell.ipynb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Eurosat_hybrid_multi_class_classifier_bell_contd.ipynb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Eurosat_hybrid_multi_class_classifier_real_amplitudes.ipynb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Expressibility.ipynb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model-multi-class-classical-lenet5-modif.pt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model-multi-class-hybrid-lenet5-modif-bell.pt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└── model-multi-class-hybrid-lenet5-modif-real-amplitudes.pt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159" y="1380436"/>
            <a:ext cx="18780509" cy="5144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ferences"/>
          <p:cNvSpPr txBox="1"/>
          <p:nvPr>
            <p:ph type="title"/>
          </p:nvPr>
        </p:nvSpPr>
        <p:spPr>
          <a:xfrm>
            <a:off x="546100" y="3429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References</a:t>
            </a:r>
          </a:p>
        </p:txBody>
      </p:sp>
      <p:sp>
        <p:nvSpPr>
          <p:cNvPr id="309" name="Link On Circuit-based Hybrid Quantum Neural Networks for Remote Sensing Imagery Classification…"/>
          <p:cNvSpPr txBox="1"/>
          <p:nvPr/>
        </p:nvSpPr>
        <p:spPr>
          <a:xfrm>
            <a:off x="661472" y="1237443"/>
            <a:ext cx="23776506" cy="6443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18583" indent="-518583" algn="l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</a:defRPr>
            </a:pP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Link</a:t>
            </a:r>
            <a:r>
              <a:t> On Circuit-based Hybrid Quantum Neural Networks for Remote Sensing Imagery Classification  </a:t>
            </a:r>
          </a:p>
          <a:p>
            <a:pPr marL="518583" indent="-518583" algn="l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</a:defRPr>
            </a:pP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Link</a:t>
            </a:r>
            <a:r>
              <a:t> Remote Sensing Image Classification: A Comprehensive Review and Applications</a:t>
            </a:r>
          </a:p>
          <a:p>
            <a:pPr marL="518583" indent="-518583" algn="l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</a:defRPr>
            </a:pPr>
            <a:r>
              <a:t> </a:t>
            </a:r>
            <a:r>
              <a:rPr u="sng">
                <a:hlinkClick r:id="rId4" invalidUrl="" action="" tgtFrame="" tooltip="" history="1" highlightClick="0" endSnd="0"/>
              </a:rPr>
              <a:t>Link</a:t>
            </a:r>
            <a:r>
              <a:t> A ConvNet for the 2020s 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</a:defRPr>
            </a:pP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Link</a:t>
            </a:r>
            <a:r>
              <a:t> Remote Sensing Image Scene Classification Meets Deep Learning: Challenges, Methods, Benchmarks, and Opportunities 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6" invalidUrl="" action="" tgtFrame="" tooltip="" history="1" highlightClick="0" endSnd="0"/>
              </a:rPr>
              <a:t>Link</a:t>
            </a:r>
            <a:r>
              <a:t> GradientBased Learning Applied to Document Recognition, (LeNet-5)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7" invalidUrl="" action="" tgtFrame="" tooltip="" history="1" highlightClick="0" endSnd="0"/>
              </a:rPr>
              <a:t>Link</a:t>
            </a:r>
            <a:r>
              <a:t> EuroSAT: A Novel Dataset and Deep Learning Benchmark for Land Use and Land Cover Classification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Link</a:t>
            </a:r>
            <a:r>
              <a:t> Advantages And Bottlenecks Of Quantum Machine Learning For Remote Sensing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9" invalidUrl="" action="" tgtFrame="" tooltip="" history="1" highlightClick="0" endSnd="0"/>
              </a:rPr>
              <a:t>Link</a:t>
            </a:r>
            <a:r>
              <a:t> Gradients of parameterized quantum gates using the parameter-shift rule and gate decomposition 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10" invalidUrl="" action="" tgtFrame="" tooltip="" history="1" highlightClick="0" endSnd="0"/>
              </a:rPr>
              <a:t>Link</a:t>
            </a:r>
            <a:r>
              <a:t> Hybrid quantum-classical Neural Networks with PyTorch and Qiskit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11" invalidUrl="" action="" tgtFrame="" tooltip="" history="1" highlightClick="0" endSnd="0"/>
              </a:rPr>
              <a:t>Link</a:t>
            </a:r>
            <a:r>
              <a:t> Expressibility and entangling capability of parameterized quantum circuits for hybrid quantum-classical algorithms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12" invalidUrl="" action="" tgtFrame="" tooltip="" history="1" highlightClick="0" endSnd="0"/>
              </a:rPr>
              <a:t>Link</a:t>
            </a:r>
            <a:r>
              <a:t> Evaluating analytic gradients on quantum hardware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13" invalidUrl="" action="" tgtFrame="" tooltip="" history="1" highlightClick="0" endSnd="0"/>
              </a:rPr>
              <a:t>Link</a:t>
            </a:r>
            <a:r>
              <a:t> ESA Philab experiment details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14" invalidUrl="" action="" tgtFrame="" tooltip="" history="1" highlightClick="0" endSnd="0"/>
              </a:rPr>
              <a:t>Link</a:t>
            </a:r>
            <a:r>
              <a:t> Dataset used for the project</a:t>
            </a:r>
          </a:p>
        </p:txBody>
      </p:sp>
      <p:sp>
        <p:nvSpPr>
          <p:cNvPr id="310" name="Text"/>
          <p:cNvSpPr txBox="1"/>
          <p:nvPr/>
        </p:nvSpPr>
        <p:spPr>
          <a:xfrm>
            <a:off x="634491" y="2324100"/>
            <a:ext cx="12700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7" name="Group"/>
          <p:cNvGrpSpPr/>
          <p:nvPr/>
        </p:nvGrpSpPr>
        <p:grpSpPr>
          <a:xfrm>
            <a:off x="1676840" y="7844648"/>
            <a:ext cx="22109862" cy="2857501"/>
            <a:chOff x="0" y="0"/>
            <a:chExt cx="22109861" cy="2857500"/>
          </a:xfrm>
        </p:grpSpPr>
        <p:pic>
          <p:nvPicPr>
            <p:cNvPr id="312" name="Image" descr="Image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313380"/>
              <a:ext cx="4292600" cy="189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4857036" y="419100"/>
              <a:ext cx="4038601" cy="2019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Image" descr="Image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0245175" y="361950"/>
              <a:ext cx="3810001" cy="213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5206194" y="0"/>
              <a:ext cx="2857501" cy="285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Image" descr="Image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8541161" y="121536"/>
              <a:ext cx="3568701" cy="228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0188325" y="10314395"/>
            <a:ext cx="4329546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mote sensing image classification"/>
          <p:cNvSpPr txBox="1"/>
          <p:nvPr>
            <p:ph type="title"/>
          </p:nvPr>
        </p:nvSpPr>
        <p:spPr>
          <a:xfrm>
            <a:off x="393700" y="3937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 spc="-110" sz="5500"/>
            </a:lvl1pPr>
          </a:lstStyle>
          <a:p>
            <a:pPr/>
            <a:r>
              <a:t>Remote sensing image classification</a:t>
            </a:r>
          </a:p>
        </p:txBody>
      </p:sp>
      <p:sp>
        <p:nvSpPr>
          <p:cNvPr id="164" name="Images captured through satellite and drones are used to observe surface of the Earth.…"/>
          <p:cNvSpPr txBox="1"/>
          <p:nvPr/>
        </p:nvSpPr>
        <p:spPr>
          <a:xfrm>
            <a:off x="447283" y="1409716"/>
            <a:ext cx="15113128" cy="817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Images captured through satellite and drones are used to observe surface of the Earth.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algn="l" defTabSz="457200">
              <a:defRPr b="1"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Use-cases</a:t>
            </a:r>
          </a:p>
          <a:p>
            <a:pPr algn="l" defTabSz="457200">
              <a:defRPr b="1"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Improving Agriculture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Studying Urban Geography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Managing Disaster Recovery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Solar Panel Energy Output Optimization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Monitoring drought and weather patterns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Land use and land cover analysis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Civil engineering study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Saving Wildlife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4385" y="2642214"/>
            <a:ext cx="10090445" cy="992095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mote sensing image classification (contd)"/>
          <p:cNvSpPr txBox="1"/>
          <p:nvPr>
            <p:ph type="title"/>
          </p:nvPr>
        </p:nvSpPr>
        <p:spPr>
          <a:xfrm>
            <a:off x="393700" y="393700"/>
            <a:ext cx="21971000" cy="1922160"/>
          </a:xfrm>
          <a:prstGeom prst="rect">
            <a:avLst/>
          </a:prstGeom>
        </p:spPr>
        <p:txBody>
          <a:bodyPr/>
          <a:lstStyle/>
          <a:p>
            <a:pPr>
              <a:defRPr spc="-110" sz="5500"/>
            </a:pPr>
            <a:r>
              <a:t>Remote sensing image classification </a:t>
            </a:r>
            <a:r>
              <a:rPr spc="-59" sz="3000"/>
              <a:t>(contd)</a:t>
            </a:r>
          </a:p>
        </p:txBody>
      </p:sp>
      <p:sp>
        <p:nvSpPr>
          <p:cNvPr id="16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670" y="1990826"/>
            <a:ext cx="16238333" cy="808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86972" y="5674251"/>
            <a:ext cx="10896601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mote sensing image classification (contd)"/>
          <p:cNvSpPr txBox="1"/>
          <p:nvPr>
            <p:ph type="title"/>
          </p:nvPr>
        </p:nvSpPr>
        <p:spPr>
          <a:xfrm>
            <a:off x="393700" y="393700"/>
            <a:ext cx="21971000" cy="1433163"/>
          </a:xfrm>
          <a:prstGeom prst="rect">
            <a:avLst/>
          </a:prstGeom>
        </p:spPr>
        <p:txBody>
          <a:bodyPr/>
          <a:lstStyle/>
          <a:p>
            <a:pPr defTabSz="2121354">
              <a:defRPr spc="-95" sz="4785"/>
            </a:pPr>
            <a:r>
              <a:t>Remote sensing image classification </a:t>
            </a:r>
            <a:r>
              <a:rPr spc="-52" sz="2610"/>
              <a:t>(contd)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3715" y="1835255"/>
            <a:ext cx="14754391" cy="1089014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ataset"/>
          <p:cNvSpPr txBox="1"/>
          <p:nvPr>
            <p:ph type="title"/>
          </p:nvPr>
        </p:nvSpPr>
        <p:spPr>
          <a:xfrm>
            <a:off x="469900" y="2159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Dataset</a:t>
            </a:r>
          </a:p>
        </p:txBody>
      </p:sp>
      <p:sp>
        <p:nvSpPr>
          <p:cNvPr id="17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600" y="1758950"/>
            <a:ext cx="20624800" cy="101981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f. [4]"/>
          <p:cNvSpPr txBox="1"/>
          <p:nvPr/>
        </p:nvSpPr>
        <p:spPr>
          <a:xfrm>
            <a:off x="11655094" y="11814277"/>
            <a:ext cx="10738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Ref. [4]</a:t>
            </a:r>
          </a:p>
        </p:txBody>
      </p:sp>
      <p:sp>
        <p:nvSpPr>
          <p:cNvPr id="181" name="Rectangle"/>
          <p:cNvSpPr/>
          <p:nvPr/>
        </p:nvSpPr>
        <p:spPr>
          <a:xfrm>
            <a:off x="2281077" y="10577833"/>
            <a:ext cx="19982575" cy="602759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ataset (contd)"/>
          <p:cNvSpPr txBox="1"/>
          <p:nvPr>
            <p:ph type="title"/>
          </p:nvPr>
        </p:nvSpPr>
        <p:spPr>
          <a:xfrm>
            <a:off x="469900" y="215900"/>
            <a:ext cx="21971000" cy="1434949"/>
          </a:xfrm>
          <a:prstGeom prst="rect">
            <a:avLst/>
          </a:prstGeom>
        </p:spPr>
        <p:txBody>
          <a:bodyPr/>
          <a:lstStyle/>
          <a:p>
            <a:pPr>
              <a:defRPr spc="-119" sz="6000"/>
            </a:pPr>
            <a:r>
              <a:t>Dataset </a:t>
            </a:r>
            <a:r>
              <a:rPr spc="-59" sz="3000"/>
              <a:t>(contd)</a:t>
            </a:r>
          </a:p>
        </p:txBody>
      </p:sp>
      <p:sp>
        <p:nvSpPr>
          <p:cNvPr id="184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Ref. [4]"/>
          <p:cNvSpPr txBox="1"/>
          <p:nvPr/>
        </p:nvSpPr>
        <p:spPr>
          <a:xfrm>
            <a:off x="11655094" y="11814277"/>
            <a:ext cx="10738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Ref. [4]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63214" y="2736874"/>
            <a:ext cx="7082034" cy="920521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EuroSAT dataset creation process."/>
          <p:cNvSpPr txBox="1"/>
          <p:nvPr/>
        </p:nvSpPr>
        <p:spPr>
          <a:xfrm>
            <a:off x="19215676" y="11867160"/>
            <a:ext cx="317710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i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EuroSAT dataset creation process.</a:t>
            </a:r>
          </a:p>
        </p:txBody>
      </p:sp>
      <p:sp>
        <p:nvSpPr>
          <p:cNvPr id="188" name="Sentinel-2A is one satellite in the two-satellite constellation of the identical land monitoring satellites Sentinel-2A and Sentinel-2B.…"/>
          <p:cNvSpPr txBox="1"/>
          <p:nvPr/>
        </p:nvSpPr>
        <p:spPr>
          <a:xfrm>
            <a:off x="556139" y="1358620"/>
            <a:ext cx="19170804" cy="2927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  <a:r>
              <a:t>Sentinel-2A is one satellite in the two-satellite constellation of the identical land monitoring satellites Sentinel-2A and Sentinel-2B.</a:t>
            </a:r>
          </a:p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  <a:r>
              <a:t>Source of the dataset is mutli-spectral image data provided by the Sentinel-2A satellite.</a:t>
            </a:r>
          </a:p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  <a:r>
              <a:t>The Sentinel-2 satellite constellation provides about 1.6 TB of compressed images per day</a:t>
            </a:r>
          </a:p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</a:p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  <a:r>
              <a:t>Based on the obtained satellite images, a dataset of 27,000 georeferenced and labeled image patches is created.</a:t>
            </a:r>
          </a:p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  <a:r>
              <a:t>The image patches measure 64x64 pixels and have been manually checked.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04" y="4401643"/>
            <a:ext cx="16582133" cy="6607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ataset (contd)"/>
          <p:cNvSpPr txBox="1"/>
          <p:nvPr>
            <p:ph type="title"/>
          </p:nvPr>
        </p:nvSpPr>
        <p:spPr>
          <a:xfrm>
            <a:off x="469900" y="215900"/>
            <a:ext cx="21971000" cy="1434949"/>
          </a:xfrm>
          <a:prstGeom prst="rect">
            <a:avLst/>
          </a:prstGeom>
        </p:spPr>
        <p:txBody>
          <a:bodyPr/>
          <a:lstStyle/>
          <a:p>
            <a:pPr>
              <a:defRPr spc="-119" sz="6000"/>
            </a:pPr>
            <a:r>
              <a:t>Dataset </a:t>
            </a:r>
            <a:r>
              <a:rPr spc="-59" sz="3000"/>
              <a:t>(contd)</a:t>
            </a:r>
          </a:p>
        </p:txBody>
      </p:sp>
      <p:sp>
        <p:nvSpPr>
          <p:cNvPr id="19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Ref. [4]"/>
          <p:cNvSpPr txBox="1"/>
          <p:nvPr/>
        </p:nvSpPr>
        <p:spPr>
          <a:xfrm>
            <a:off x="11655094" y="11814277"/>
            <a:ext cx="10738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Ref. [4]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699" y="2189373"/>
            <a:ext cx="16872796" cy="4111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6029" y="6839601"/>
            <a:ext cx="11031942" cy="3780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lassical CNN"/>
          <p:cNvSpPr txBox="1"/>
          <p:nvPr>
            <p:ph type="title"/>
          </p:nvPr>
        </p:nvSpPr>
        <p:spPr>
          <a:xfrm>
            <a:off x="292100" y="190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Classical CNN</a:t>
            </a:r>
          </a:p>
        </p:txBody>
      </p:sp>
      <p:sp>
        <p:nvSpPr>
          <p:cNvPr id="198" name="Architecture of Lenet-5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Architecture of Lenet-5</a:t>
            </a:r>
          </a:p>
        </p:txBody>
      </p:sp>
      <p:sp>
        <p:nvSpPr>
          <p:cNvPr id="19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4525" y="7563418"/>
            <a:ext cx="17780000" cy="547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5975" y="2308717"/>
            <a:ext cx="17843500" cy="516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